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 bookmarkIdSeed="3">
  <p:sldMasterIdLst>
    <p:sldMasterId id="2147483660" r:id="rId1"/>
    <p:sldMasterId id="2147484768" r:id="rId2"/>
  </p:sldMasterIdLst>
  <p:notesMasterIdLst>
    <p:notesMasterId r:id="rId16"/>
  </p:notesMasterIdLst>
  <p:handoutMasterIdLst>
    <p:handoutMasterId r:id="rId17"/>
  </p:handoutMasterIdLst>
  <p:sldIdLst>
    <p:sldId id="256" r:id="rId3"/>
    <p:sldId id="328" r:id="rId4"/>
    <p:sldId id="299" r:id="rId5"/>
    <p:sldId id="300" r:id="rId6"/>
    <p:sldId id="260" r:id="rId7"/>
    <p:sldId id="338" r:id="rId8"/>
    <p:sldId id="324" r:id="rId9"/>
    <p:sldId id="262" r:id="rId10"/>
    <p:sldId id="263" r:id="rId11"/>
    <p:sldId id="308" r:id="rId12"/>
    <p:sldId id="270" r:id="rId13"/>
    <p:sldId id="279" r:id="rId14"/>
    <p:sldId id="280" r:id="rId15"/>
  </p:sldIdLst>
  <p:sldSz cx="9144000" cy="5715000" type="screen16x1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Objects="1">
      <p:cViewPr varScale="1">
        <p:scale>
          <a:sx n="102" d="100"/>
          <a:sy n="102" d="100"/>
        </p:scale>
        <p:origin x="878" y="72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11/12/2016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12.11.2016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19138"/>
            <a:ext cx="57594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005EB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EF33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4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8313" y="1633364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FFC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8313" y="4507364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62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rgbClr val="EF3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8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6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73324"/>
            <a:ext cx="8207374" cy="33243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005EB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36687-CBD3-415D-8421-2B5EAA963EBF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34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EF3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5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C5285-7526-43D5-81FF-B1103F667C54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FFC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2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005EB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rgbClr val="EF3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3988079" cy="33366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049"/>
            <a:ext cx="3988079" cy="33366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F29C9-51F7-4E61-B7C7-5CEFA78BD6B3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EF3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2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BD0ED-27AA-4BEE-8827-0A59147D95E5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FFC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1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4545167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rgbClr val="FFFFFF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2606074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7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taustakuvalla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4545167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2606074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5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taustainen kan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4587498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"/>
            <a:ext cx="2606073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3" y="2029613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000" b="1" spc="-167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3" y="4903613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"/>
            <a:ext cx="2606073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804833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11" y="1593556"/>
            <a:ext cx="797538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92" y="4721477"/>
            <a:ext cx="2741876" cy="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8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4" y="317501"/>
            <a:ext cx="8085599" cy="996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000" b="1" spc="-83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4" y="1404729"/>
            <a:ext cx="8085599" cy="36790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Calibri" panose="020F0502020204030204" pitchFamily="34" charset="0"/>
              </a:defRPr>
            </a:lvl1pPr>
            <a:lvl2pPr marL="223564" indent="-202399">
              <a:buFont typeface="Arial"/>
              <a:buChar char="•"/>
              <a:defRPr sz="1667">
                <a:latin typeface="Calibri" panose="020F0502020204030204" pitchFamily="34" charset="0"/>
              </a:defRPr>
            </a:lvl2pPr>
            <a:lvl3pPr marL="383630" indent="-160067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/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21"/>
          </p:nvPr>
        </p:nvSpPr>
        <p:spPr>
          <a:xfrm>
            <a:off x="5006102" y="5378019"/>
            <a:ext cx="3619500" cy="1349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6B250-F217-B84A-8E10-659CA258BA50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2183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-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804833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4" y="317501"/>
            <a:ext cx="8085599" cy="996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000" b="1" spc="-83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404731"/>
            <a:ext cx="3988079" cy="31929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+mj-lt"/>
              </a:defRPr>
            </a:lvl1pPr>
            <a:lvl2pPr marL="197992" indent="-176993">
              <a:buFont typeface="Arial"/>
              <a:buChar char="•"/>
              <a:defRPr sz="1667">
                <a:latin typeface="Georgia"/>
              </a:defRPr>
            </a:lvl2pPr>
            <a:lvl3pPr marL="383985" indent="-191992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4" y="1404731"/>
            <a:ext cx="3988079" cy="31929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+mj-lt"/>
              </a:defRPr>
            </a:lvl1pPr>
            <a:lvl2pPr marL="197992" indent="-176993">
              <a:buFont typeface="Arial"/>
              <a:buChar char="•"/>
              <a:defRPr sz="1667">
                <a:latin typeface="Georgia"/>
              </a:defRPr>
            </a:lvl2pPr>
            <a:lvl3pPr marL="383985" indent="-191992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4F428-7BDA-0E43-AC08-6B8BB278C98F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</a:rPr>
              <a:t>Laitoksen nimi</a:t>
            </a: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6B250-F217-B84A-8E10-659CA258BA50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95" y="4721477"/>
            <a:ext cx="2741875" cy="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3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8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 2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 3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5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005EB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EF33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6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FFC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46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12.11.2016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  <p:sldLayoutId id="2147484764" r:id="rId18"/>
    <p:sldLayoutId id="2147484765" r:id="rId19"/>
    <p:sldLayoutId id="2147484766" r:id="rId20"/>
    <p:sldLayoutId id="2147484767" r:id="rId2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4960939"/>
            <a:ext cx="3619500" cy="13229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</a:rPr>
              <a:t>Laitoksen nimi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5093229"/>
            <a:ext cx="3619500" cy="1547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4A6E9-4B96-EE44-816C-70AAEF2638E8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5248012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5DB13D-24FD-0641-8100-A6CD964B88B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9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380985" rtl="0" eaLnBrk="1" fontAlgn="base" hangingPunct="1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380985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761970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142954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523939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85739" indent="-285739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619100" indent="-238115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52462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333447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67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714431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67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youtube.com/watch?v=0Ss_ONolzLY" TargetMode="External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273324"/>
            <a:ext cx="8207375" cy="2736304"/>
          </a:xfrm>
        </p:spPr>
        <p:txBody>
          <a:bodyPr/>
          <a:lstStyle/>
          <a:p>
            <a:r>
              <a:rPr lang="en-US" sz="4800" dirty="0"/>
              <a:t>Fire Modelling of Energy-Efficient Apartment Buildings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3600" dirty="0" smtClean="0"/>
              <a:t>– </a:t>
            </a:r>
            <a:r>
              <a:rPr lang="en-US" sz="3600" dirty="0"/>
              <a:t>Consideration of air-tightness and </a:t>
            </a:r>
            <a:r>
              <a:rPr lang="en-US" sz="3600" dirty="0" smtClean="0"/>
              <a:t>mechanical ventilation</a:t>
            </a: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4" y="4081636"/>
            <a:ext cx="6767982" cy="1008112"/>
          </a:xfrm>
        </p:spPr>
        <p:txBody>
          <a:bodyPr>
            <a:normAutofit/>
          </a:bodyPr>
          <a:lstStyle/>
          <a:p>
            <a:r>
              <a:rPr lang="fi-FI" dirty="0" smtClean="0"/>
              <a:t>Simo Hostikka</a:t>
            </a:r>
          </a:p>
          <a:p>
            <a:r>
              <a:rPr lang="fi-FI" dirty="0" smtClean="0"/>
              <a:t>Aalto </a:t>
            </a:r>
            <a:r>
              <a:rPr lang="fi-FI" dirty="0" err="1" smtClean="0"/>
              <a:t>University</a:t>
            </a:r>
            <a:r>
              <a:rPr lang="fi-FI" dirty="0" smtClean="0"/>
              <a:t>, Finland</a:t>
            </a:r>
          </a:p>
          <a:p>
            <a:endParaRPr lang="fi-FI" dirty="0"/>
          </a:p>
          <a:p>
            <a:r>
              <a:rPr lang="fi-FI" dirty="0" err="1" smtClean="0"/>
              <a:t>Fire</a:t>
            </a:r>
            <a:r>
              <a:rPr lang="fi-FI" dirty="0" smtClean="0"/>
              <a:t> and </a:t>
            </a:r>
            <a:r>
              <a:rPr lang="fi-FI" dirty="0" err="1" smtClean="0"/>
              <a:t>Evacuation</a:t>
            </a:r>
            <a:r>
              <a:rPr lang="fi-FI" dirty="0" smtClean="0"/>
              <a:t> </a:t>
            </a:r>
            <a:r>
              <a:rPr lang="fi-FI" dirty="0" err="1" smtClean="0"/>
              <a:t>Modelling</a:t>
            </a:r>
            <a:r>
              <a:rPr lang="fi-FI" dirty="0" smtClean="0"/>
              <a:t> Technical Conference (FEMTC) 2016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702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" y="0"/>
            <a:ext cx="9143997" cy="5715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4559145" cy="25645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761" y="10497"/>
            <a:ext cx="4559145" cy="25645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564518"/>
            <a:ext cx="4559142" cy="256451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761" y="2556932"/>
            <a:ext cx="4572630" cy="2572104"/>
          </a:xfrm>
        </p:spPr>
      </p:pic>
    </p:spTree>
    <p:extLst>
      <p:ext uri="{BB962C8B-B14F-4D97-AF65-F5344CB8AC3E}">
        <p14:creationId xmlns:p14="http://schemas.microsoft.com/office/powerpoint/2010/main" val="1789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Gas</a:t>
            </a:r>
            <a:r>
              <a:rPr lang="fi-FI" dirty="0" smtClean="0"/>
              <a:t> </a:t>
            </a:r>
            <a:r>
              <a:rPr lang="fi-FI" dirty="0" err="1" smtClean="0"/>
              <a:t>temperatures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601" y="1489348"/>
            <a:ext cx="4427382" cy="33258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68314" y="1057300"/>
            <a:ext cx="8207374" cy="3423153"/>
          </a:xfrm>
        </p:spPr>
        <p:txBody>
          <a:bodyPr/>
          <a:lstStyle/>
          <a:p>
            <a:r>
              <a:rPr lang="fi-FI" dirty="0" err="1" smtClean="0"/>
              <a:t>Heptane</a:t>
            </a:r>
            <a:r>
              <a:rPr lang="fi-FI" dirty="0" smtClean="0"/>
              <a:t> </a:t>
            </a:r>
            <a:r>
              <a:rPr lang="fi-FI" dirty="0" err="1" smtClean="0"/>
              <a:t>fires</a:t>
            </a:r>
            <a:r>
              <a:rPr lang="fi-FI" dirty="0" smtClean="0"/>
              <a:t>						 PUF </a:t>
            </a:r>
            <a:r>
              <a:rPr lang="fi-FI" dirty="0" err="1" smtClean="0"/>
              <a:t>fires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" y="1477536"/>
            <a:ext cx="4391777" cy="32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342173"/>
            <a:ext cx="8207375" cy="996498"/>
          </a:xfrm>
        </p:spPr>
        <p:txBody>
          <a:bodyPr/>
          <a:lstStyle/>
          <a:p>
            <a:r>
              <a:rPr lang="fi-FI" dirty="0" err="1" smtClean="0"/>
              <a:t>Gas</a:t>
            </a:r>
            <a:r>
              <a:rPr lang="fi-FI" dirty="0" smtClean="0"/>
              <a:t> </a:t>
            </a:r>
            <a:r>
              <a:rPr lang="fi-FI" dirty="0" err="1" smtClean="0"/>
              <a:t>pressure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468314" y="1257618"/>
            <a:ext cx="8207374" cy="322283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 smtClean="0"/>
              <a:t>Heptane</a:t>
            </a:r>
            <a:r>
              <a:rPr lang="fi-FI" dirty="0" smtClean="0"/>
              <a:t> </a:t>
            </a:r>
            <a:r>
              <a:rPr lang="fi-FI" dirty="0" err="1" smtClean="0"/>
              <a:t>fires</a:t>
            </a:r>
            <a:r>
              <a:rPr lang="fi-FI" dirty="0" smtClean="0"/>
              <a:t>							PUF </a:t>
            </a:r>
            <a:r>
              <a:rPr lang="fi-FI" dirty="0" err="1" smtClean="0"/>
              <a:t>fires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08078"/>
            <a:ext cx="4248471" cy="3191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4" y="1608076"/>
            <a:ext cx="4248473" cy="31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Flow</a:t>
            </a:r>
            <a:r>
              <a:rPr lang="fi-FI" dirty="0" smtClean="0"/>
              <a:t> </a:t>
            </a:r>
            <a:r>
              <a:rPr lang="fi-FI" dirty="0" err="1" smtClean="0"/>
              <a:t>speed</a:t>
            </a:r>
            <a:r>
              <a:rPr lang="fi-FI" dirty="0" smtClean="0"/>
              <a:t> in </a:t>
            </a:r>
            <a:r>
              <a:rPr lang="fi-FI" dirty="0" err="1" smtClean="0"/>
              <a:t>exhaust</a:t>
            </a:r>
            <a:r>
              <a:rPr lang="fi-FI" dirty="0" smtClean="0"/>
              <a:t> </a:t>
            </a:r>
            <a:r>
              <a:rPr lang="fi-FI" dirty="0" err="1" smtClean="0"/>
              <a:t>duct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1466025"/>
            <a:ext cx="4435621" cy="333208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943858" y="60699"/>
            <a:ext cx="2028502" cy="1146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108000" tIns="108000" rIns="10800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400" dirty="0" err="1"/>
              <a:t>Test</a:t>
            </a:r>
            <a:r>
              <a:rPr lang="fi-FI" sz="1400" dirty="0"/>
              <a:t> 2-4: </a:t>
            </a:r>
            <a:r>
              <a:rPr lang="fi-FI" sz="1400" dirty="0" smtClean="0"/>
              <a:t>OPEN</a:t>
            </a:r>
            <a:endParaRPr lang="fi-FI" sz="1400" dirty="0"/>
          </a:p>
          <a:p>
            <a:r>
              <a:rPr lang="fi-FI" sz="1400" dirty="0" err="1"/>
              <a:t>Test</a:t>
            </a:r>
            <a:r>
              <a:rPr lang="fi-FI" sz="1400" dirty="0"/>
              <a:t> 5-7: </a:t>
            </a:r>
            <a:r>
              <a:rPr lang="fi-FI" sz="1400" dirty="0" smtClean="0"/>
              <a:t>NORMAL</a:t>
            </a:r>
            <a:endParaRPr lang="fi-FI" sz="1400" dirty="0"/>
          </a:p>
          <a:p>
            <a:r>
              <a:rPr lang="fi-FI" sz="1400" dirty="0" smtClean="0"/>
              <a:t>BR </a:t>
            </a:r>
            <a:r>
              <a:rPr lang="fi-FI" sz="1400" dirty="0"/>
              <a:t>= </a:t>
            </a:r>
            <a:r>
              <a:rPr lang="fi-FI" sz="1400" dirty="0" err="1"/>
              <a:t>bathroom</a:t>
            </a:r>
            <a:endParaRPr lang="fi-FI" sz="1400" dirty="0"/>
          </a:p>
          <a:p>
            <a:r>
              <a:rPr lang="fi-FI" sz="1400" dirty="0" smtClean="0"/>
              <a:t>C </a:t>
            </a:r>
            <a:r>
              <a:rPr lang="fi-FI" sz="1400" dirty="0"/>
              <a:t>= </a:t>
            </a:r>
            <a:r>
              <a:rPr lang="fi-FI" sz="1400" dirty="0" err="1"/>
              <a:t>closet</a:t>
            </a:r>
            <a:endParaRPr lang="fi-FI" sz="1400" dirty="0"/>
          </a:p>
          <a:p>
            <a:endParaRPr lang="en-GB" sz="1400" dirty="0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1161569"/>
            <a:ext cx="8207374" cy="322283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 smtClean="0"/>
              <a:t>Heptane</a:t>
            </a:r>
            <a:r>
              <a:rPr lang="fi-FI" dirty="0" smtClean="0"/>
              <a:t> </a:t>
            </a:r>
            <a:r>
              <a:rPr lang="fi-FI" dirty="0" err="1" smtClean="0"/>
              <a:t>pool</a:t>
            </a:r>
            <a:r>
              <a:rPr lang="fi-FI" dirty="0" smtClean="0"/>
              <a:t> </a:t>
            </a:r>
            <a:r>
              <a:rPr lang="fi-FI" dirty="0" err="1" smtClean="0"/>
              <a:t>fires</a:t>
            </a:r>
            <a:r>
              <a:rPr lang="fi-FI" dirty="0" smtClean="0"/>
              <a:t>					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2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Background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1" t="30927" r="44991"/>
          <a:stretch/>
        </p:blipFill>
        <p:spPr>
          <a:xfrm flipH="1">
            <a:off x="2555776" y="1561356"/>
            <a:ext cx="3528392" cy="296542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7864" y="2424017"/>
            <a:ext cx="0" cy="2016224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/>
          <p:cNvSpPr/>
          <p:nvPr/>
        </p:nvSpPr>
        <p:spPr>
          <a:xfrm>
            <a:off x="5724128" y="4135470"/>
            <a:ext cx="648072" cy="216024"/>
          </a:xfrm>
          <a:prstGeom prst="leftRightArrow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3923928" y="865631"/>
            <a:ext cx="2808312" cy="767733"/>
            <a:chOff x="3923928" y="865631"/>
            <a:chExt cx="2808312" cy="767733"/>
          </a:xfrm>
        </p:grpSpPr>
        <p:sp>
          <p:nvSpPr>
            <p:cNvPr id="6" name="Bent Arrow 5"/>
            <p:cNvSpPr/>
            <p:nvPr/>
          </p:nvSpPr>
          <p:spPr>
            <a:xfrm>
              <a:off x="3923928" y="985292"/>
              <a:ext cx="2808312" cy="648072"/>
            </a:xfrm>
            <a:prstGeom prst="bentArrow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148064" y="865631"/>
              <a:ext cx="576064" cy="562005"/>
              <a:chOff x="287908" y="1266824"/>
              <a:chExt cx="1692571" cy="1662684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87908" y="1266824"/>
                <a:ext cx="1692571" cy="16626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>
                <a:stCxn id="22" idx="1"/>
              </p:cNvCxnSpPr>
              <p:nvPr/>
            </p:nvCxnSpPr>
            <p:spPr>
              <a:xfrm>
                <a:off x="535779" y="1510318"/>
                <a:ext cx="1444700" cy="41107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2" idx="3"/>
              </p:cNvCxnSpPr>
              <p:nvPr/>
            </p:nvCxnSpPr>
            <p:spPr>
              <a:xfrm flipV="1">
                <a:off x="535779" y="2281436"/>
                <a:ext cx="1444700" cy="40457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649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project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xfrm>
            <a:off x="463309" y="1129308"/>
            <a:ext cx="5612404" cy="3744415"/>
          </a:xfrm>
        </p:spPr>
        <p:txBody>
          <a:bodyPr/>
          <a:lstStyle/>
          <a:p>
            <a:r>
              <a:rPr lang="fi-FI" sz="2000" dirty="0" smtClean="0"/>
              <a:t>Partners								</a:t>
            </a:r>
            <a:endParaRPr lang="fi-FI" sz="2000" dirty="0" smtClean="0">
              <a:solidFill>
                <a:srgbClr val="FF0000"/>
              </a:solidFill>
            </a:endParaRP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smtClean="0"/>
              <a:t>Aalto </a:t>
            </a:r>
            <a:r>
              <a:rPr lang="fi-FI" sz="1800" dirty="0" err="1" smtClean="0"/>
              <a:t>University</a:t>
            </a:r>
            <a:endParaRPr lang="fi-FI" sz="1800" dirty="0" smtClean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Stravent</a:t>
            </a:r>
            <a:r>
              <a:rPr lang="fi-FI" sz="1800" dirty="0" smtClean="0"/>
              <a:t> Oy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Southwest</a:t>
            </a:r>
            <a:r>
              <a:rPr lang="fi-FI" sz="1800" dirty="0" smtClean="0"/>
              <a:t> Finland </a:t>
            </a:r>
            <a:r>
              <a:rPr lang="fi-FI" sz="1800" dirty="0" err="1" smtClean="0"/>
              <a:t>Rescue</a:t>
            </a:r>
            <a:r>
              <a:rPr lang="fi-FI" sz="1800" dirty="0" smtClean="0"/>
              <a:t> Service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smtClean="0"/>
              <a:t>Markku Kauriala Oy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smtClean="0"/>
              <a:t>VTT Technical </a:t>
            </a:r>
            <a:r>
              <a:rPr lang="fi-FI" sz="1800" dirty="0" err="1" smtClean="0"/>
              <a:t>Research</a:t>
            </a:r>
            <a:r>
              <a:rPr lang="fi-FI" sz="1800" dirty="0" smtClean="0"/>
              <a:t> Centre of Finland Ltd.</a:t>
            </a:r>
          </a:p>
          <a:p>
            <a:r>
              <a:rPr lang="fi-FI" sz="2000" dirty="0" err="1" smtClean="0"/>
              <a:t>Sponsors</a:t>
            </a:r>
            <a:endParaRPr lang="fi-FI" sz="2000" dirty="0" smtClean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Finnish</a:t>
            </a:r>
            <a:r>
              <a:rPr lang="fi-FI" sz="1800" dirty="0" smtClean="0"/>
              <a:t> </a:t>
            </a:r>
            <a:r>
              <a:rPr lang="fi-FI" sz="1800" dirty="0" err="1" smtClean="0"/>
              <a:t>Fire</a:t>
            </a:r>
            <a:r>
              <a:rPr lang="fi-FI" sz="1800" dirty="0" smtClean="0"/>
              <a:t> </a:t>
            </a:r>
            <a:r>
              <a:rPr lang="fi-FI" sz="1800" dirty="0" err="1" smtClean="0"/>
              <a:t>Protection</a:t>
            </a:r>
            <a:r>
              <a:rPr lang="fi-FI" sz="1800" dirty="0" smtClean="0"/>
              <a:t> </a:t>
            </a:r>
            <a:r>
              <a:rPr lang="fi-FI" sz="1800" dirty="0" err="1" smtClean="0"/>
              <a:t>Fund</a:t>
            </a:r>
            <a:endParaRPr lang="fi-FI" sz="1800" dirty="0" smtClean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Hagab</a:t>
            </a:r>
            <a:r>
              <a:rPr lang="fi-FI" sz="1800" dirty="0" smtClean="0"/>
              <a:t> AB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Criminal</a:t>
            </a:r>
            <a:r>
              <a:rPr lang="fi-FI" sz="1800" dirty="0" smtClean="0"/>
              <a:t> </a:t>
            </a:r>
            <a:r>
              <a:rPr lang="fi-FI" sz="1800" dirty="0" err="1" smtClean="0"/>
              <a:t>Sactions</a:t>
            </a:r>
            <a:r>
              <a:rPr lang="fi-FI" sz="1800" dirty="0" smtClean="0"/>
              <a:t> </a:t>
            </a:r>
            <a:r>
              <a:rPr lang="fi-FI" sz="1800" dirty="0" err="1" smtClean="0"/>
              <a:t>Agency</a:t>
            </a:r>
            <a:endParaRPr lang="fi-FI" sz="1800" dirty="0" smtClean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Ministry</a:t>
            </a:r>
            <a:r>
              <a:rPr lang="fi-FI" sz="1800" dirty="0" smtClean="0"/>
              <a:t> of Environment</a:t>
            </a: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  <p:pic>
        <p:nvPicPr>
          <p:cNvPr id="1026" name="Picture 2" descr="http://palosuojelurahasto.fi/wp-content/uploads/2010/01/psr_logo_f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441" y="4951686"/>
            <a:ext cx="1012061" cy="7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J:\Tiedotus\Risealan logo\rgb\jpg\rise_fin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4629" y="5125892"/>
            <a:ext cx="2288362" cy="48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37" y="5096878"/>
            <a:ext cx="1019373" cy="353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729" y="5208214"/>
            <a:ext cx="1571773" cy="506786"/>
          </a:xfrm>
          <a:prstGeom prst="rect">
            <a:avLst/>
          </a:prstGeom>
        </p:spPr>
      </p:pic>
      <p:pic>
        <p:nvPicPr>
          <p:cNvPr id="9" name="Picture 2" descr="http://www.hagab.com/wp-content/themes/hagab/img/press/download/Hagab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630" y="4951685"/>
            <a:ext cx="1427102" cy="3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aurial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6706" y="4989531"/>
            <a:ext cx="1061020" cy="3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912" y="5269717"/>
            <a:ext cx="970801" cy="421853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sz="quarter" idx="18"/>
          </p:nvPr>
        </p:nvSpPr>
        <p:spPr>
          <a:xfrm>
            <a:off x="5297732" y="1137451"/>
            <a:ext cx="3377956" cy="3744415"/>
          </a:xfrm>
        </p:spPr>
        <p:txBody>
          <a:bodyPr/>
          <a:lstStyle/>
          <a:p>
            <a:r>
              <a:rPr lang="fi-FI" sz="2000" dirty="0" err="1" smtClean="0"/>
              <a:t>Thanks</a:t>
            </a:r>
            <a:r>
              <a:rPr lang="fi-FI" sz="2000" dirty="0" smtClean="0"/>
              <a:t> to	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smtClean="0"/>
              <a:t>Rahul Kallada Janardhan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err="1" smtClean="0"/>
              <a:t>Umar</a:t>
            </a:r>
            <a:r>
              <a:rPr lang="fi-FI" sz="1800" dirty="0" smtClean="0"/>
              <a:t> </a:t>
            </a:r>
            <a:r>
              <a:rPr lang="fi-FI" sz="1800" dirty="0" err="1" smtClean="0"/>
              <a:t>Riaz</a:t>
            </a:r>
            <a:endParaRPr lang="fi-FI" sz="1800" dirty="0" smtClean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sz="1800" dirty="0" smtClean="0"/>
              <a:t>Topi Sikanen (VTT)</a:t>
            </a:r>
          </a:p>
        </p:txBody>
      </p:sp>
    </p:spTree>
    <p:extLst>
      <p:ext uri="{BB962C8B-B14F-4D97-AF65-F5344CB8AC3E}">
        <p14:creationId xmlns:p14="http://schemas.microsoft.com/office/powerpoint/2010/main" val="300081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Fire</a:t>
            </a:r>
            <a:r>
              <a:rPr lang="fi-FI" dirty="0" smtClean="0"/>
              <a:t> </a:t>
            </a:r>
            <a:r>
              <a:rPr lang="fi-FI" dirty="0" err="1" smtClean="0"/>
              <a:t>experiments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4601658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smtClean="0"/>
              <a:t>3-storey </a:t>
            </a:r>
            <a:r>
              <a:rPr lang="fi-FI" dirty="0" err="1" smtClean="0"/>
              <a:t>apartment</a:t>
            </a:r>
            <a:r>
              <a:rPr lang="fi-FI" dirty="0" smtClean="0"/>
              <a:t> </a:t>
            </a:r>
            <a:r>
              <a:rPr lang="fi-FI" dirty="0" err="1" smtClean="0"/>
              <a:t>building</a:t>
            </a:r>
            <a:r>
              <a:rPr lang="fi-FI" dirty="0" smtClean="0"/>
              <a:t> </a:t>
            </a:r>
            <a:r>
              <a:rPr lang="fi-FI" smtClean="0"/>
              <a:t>in Kurikka, </a:t>
            </a:r>
            <a:r>
              <a:rPr lang="fi-FI" dirty="0" smtClean="0"/>
              <a:t>western Finland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 smtClean="0"/>
              <a:t>Built</a:t>
            </a:r>
            <a:r>
              <a:rPr lang="fi-FI" dirty="0" smtClean="0"/>
              <a:t> in 1970’s.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smtClean="0"/>
              <a:t>Windows </a:t>
            </a:r>
            <a:r>
              <a:rPr lang="fi-FI" dirty="0" err="1" smtClean="0"/>
              <a:t>renewed</a:t>
            </a:r>
            <a:r>
              <a:rPr lang="fi-FI" dirty="0" smtClean="0"/>
              <a:t> </a:t>
            </a:r>
            <a:r>
              <a:rPr lang="fi-FI" dirty="0" err="1" smtClean="0"/>
              <a:t>few</a:t>
            </a:r>
            <a:r>
              <a:rPr lang="fi-FI" dirty="0" smtClean="0"/>
              <a:t> </a:t>
            </a:r>
            <a:r>
              <a:rPr lang="fi-FI" dirty="0" err="1" smtClean="0"/>
              <a:t>years</a:t>
            </a:r>
            <a:r>
              <a:rPr lang="fi-FI" dirty="0" smtClean="0"/>
              <a:t> </a:t>
            </a:r>
            <a:r>
              <a:rPr lang="fi-FI" dirty="0" err="1" smtClean="0"/>
              <a:t>ago</a:t>
            </a:r>
            <a:r>
              <a:rPr lang="fi-FI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 smtClean="0"/>
              <a:t>Tests</a:t>
            </a:r>
            <a:r>
              <a:rPr lang="fi-FI" dirty="0" smtClean="0"/>
              <a:t> in a 1st </a:t>
            </a:r>
            <a:r>
              <a:rPr lang="fi-FI" dirty="0" err="1" smtClean="0"/>
              <a:t>floor</a:t>
            </a:r>
            <a:r>
              <a:rPr lang="fi-FI" dirty="0" smtClean="0"/>
              <a:t> </a:t>
            </a:r>
            <a:r>
              <a:rPr lang="fi-FI" dirty="0" err="1" smtClean="0"/>
              <a:t>apartment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fld id="{686F12C3-4421-43A0-8844-8188FCFDF52F}" type="datetime1">
              <a:rPr lang="fi-FI" smtClean="0"/>
              <a:t>12.11.2016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7D79A8AE-7274-0C4A-AB42-92022833E6E2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577580"/>
            <a:ext cx="3206130" cy="21374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r="-3012"/>
          <a:stretch/>
        </p:blipFill>
        <p:spPr>
          <a:xfrm>
            <a:off x="5753171" y="892858"/>
            <a:ext cx="3456384" cy="475252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5598833" y="1261611"/>
            <a:ext cx="3076855" cy="3336083"/>
          </a:xfrm>
        </p:spPr>
        <p:txBody>
          <a:bodyPr/>
          <a:lstStyle/>
          <a:p>
            <a:r>
              <a:rPr lang="fi-FI" sz="2400" dirty="0" smtClean="0"/>
              <a:t>58.5 m</a:t>
            </a:r>
            <a:r>
              <a:rPr lang="fi-FI" sz="2400" baseline="30000" dirty="0" smtClean="0"/>
              <a:t>2</a:t>
            </a:r>
            <a:r>
              <a:rPr lang="fi-FI" sz="2400" dirty="0" smtClean="0"/>
              <a:t> </a:t>
            </a:r>
            <a:endParaRPr lang="en-GB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122" y="3577580"/>
            <a:ext cx="2849893" cy="21374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4995" y="3161635"/>
            <a:ext cx="78818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3">
                    <a:lumMod val="75000"/>
                  </a:schemeClr>
                </a:solidFill>
                <a:hlinkClick r:id="rId5"/>
              </a:rPr>
              <a:t>https://</a:t>
            </a: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hlinkClick r:id="rId5"/>
              </a:rPr>
              <a:t>www.youtube.com/watch?v=0Ss_ONolzLY</a:t>
            </a: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GB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0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Air </a:t>
            </a:r>
            <a:r>
              <a:rPr lang="fi-FI" dirty="0" err="1" smtClean="0"/>
              <a:t>tightness</a:t>
            </a:r>
            <a:r>
              <a:rPr lang="fi-FI" dirty="0" smtClean="0"/>
              <a:t> </a:t>
            </a:r>
            <a:r>
              <a:rPr lang="fi-FI" dirty="0" err="1" smtClean="0"/>
              <a:t>measurements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73324"/>
            <a:ext cx="6191918" cy="3324370"/>
          </a:xfrm>
        </p:spPr>
        <p:txBody>
          <a:bodyPr/>
          <a:lstStyle/>
          <a:p>
            <a:r>
              <a:rPr lang="fi-FI"/>
              <a:t>SFS-EN </a:t>
            </a:r>
            <a:r>
              <a:rPr lang="fi-FI" smtClean="0"/>
              <a:t>13829, </a:t>
            </a:r>
            <a:r>
              <a:rPr lang="fi-FI" dirty="0" smtClean="0"/>
              <a:t>Mikko Yli-Piipari / </a:t>
            </a:r>
            <a:r>
              <a:rPr lang="fi-FI" dirty="0" err="1" smtClean="0"/>
              <a:t>Vertia</a:t>
            </a:r>
            <a:r>
              <a:rPr lang="fi-FI" dirty="0" smtClean="0"/>
              <a:t> Oy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83456"/>
            <a:ext cx="2267744" cy="4031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5" y="1683456"/>
            <a:ext cx="2267744" cy="4031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1683456"/>
            <a:ext cx="2267744" cy="4031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3800059"/>
            <a:ext cx="3059832" cy="19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4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Results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air-</a:t>
            </a:r>
            <a:r>
              <a:rPr lang="fi-FI" dirty="0" err="1" smtClean="0"/>
              <a:t>tightness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43461"/>
            <a:ext cx="8497761" cy="25621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97190" y="3505572"/>
            <a:ext cx="3526807" cy="1224136"/>
          </a:xfr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lIns="36000" tIns="36000" rIns="36000" bIns="36000"/>
          <a:lstStyle/>
          <a:p>
            <a:r>
              <a:rPr lang="fi-FI" dirty="0" err="1" smtClean="0"/>
              <a:t>RakMK</a:t>
            </a:r>
            <a:r>
              <a:rPr lang="fi-FI" dirty="0" smtClean="0"/>
              <a:t> D3 (2012)</a:t>
            </a:r>
          </a:p>
          <a:p>
            <a:r>
              <a:rPr lang="fi-FI" sz="1800" b="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Requirement</a:t>
            </a:r>
            <a:r>
              <a:rPr lang="fi-FI" sz="1800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: q</a:t>
            </a:r>
            <a:r>
              <a:rPr lang="fi-FI" sz="1800" b="0" baseline="-25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50</a:t>
            </a:r>
            <a:r>
              <a:rPr lang="fi-FI" sz="1800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 4 m</a:t>
            </a:r>
            <a:r>
              <a:rPr lang="fi-FI" sz="1800" b="0" baseline="300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fi-FI" sz="1800" b="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/hm</a:t>
            </a:r>
            <a:r>
              <a:rPr lang="fi-FI" sz="1800" b="0" baseline="30000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2</a:t>
            </a:r>
          </a:p>
          <a:p>
            <a:r>
              <a:rPr lang="fi-FI" sz="1800" b="0" dirty="0" err="1" smtClean="0">
                <a:solidFill>
                  <a:srgbClr val="FF0000"/>
                </a:solidFill>
              </a:rPr>
              <a:t>Recommendation</a:t>
            </a:r>
            <a:r>
              <a:rPr lang="fi-FI" sz="1800" b="0" dirty="0" smtClean="0">
                <a:solidFill>
                  <a:srgbClr val="FF0000"/>
                </a:solidFill>
              </a:rPr>
              <a:t>: </a:t>
            </a:r>
            <a:r>
              <a:rPr lang="fi-FI" sz="1800" b="0" dirty="0">
                <a:solidFill>
                  <a:srgbClr val="FF0000"/>
                </a:solidFill>
              </a:rPr>
              <a:t>q</a:t>
            </a:r>
            <a:r>
              <a:rPr lang="fi-FI" sz="1800" b="0" baseline="-25000" dirty="0">
                <a:solidFill>
                  <a:srgbClr val="FF0000"/>
                </a:solidFill>
              </a:rPr>
              <a:t>50</a:t>
            </a:r>
            <a:r>
              <a:rPr lang="fi-FI" sz="1800" b="0" dirty="0">
                <a:solidFill>
                  <a:srgbClr val="FF0000"/>
                </a:solidFill>
              </a:rPr>
              <a:t> </a:t>
            </a:r>
            <a:r>
              <a:rPr lang="fi-FI" sz="1800" b="0" dirty="0">
                <a:solidFill>
                  <a:srgbClr val="FF0000"/>
                </a:solidFill>
                <a:sym typeface="Symbol" panose="05050102010706020507" pitchFamily="18" charset="2"/>
              </a:rPr>
              <a:t> </a:t>
            </a:r>
            <a:r>
              <a:rPr lang="fi-FI" sz="1800" b="0" dirty="0" smtClean="0">
                <a:solidFill>
                  <a:srgbClr val="FF0000"/>
                </a:solidFill>
                <a:sym typeface="Symbol" panose="05050102010706020507" pitchFamily="18" charset="2"/>
              </a:rPr>
              <a:t>1 </a:t>
            </a:r>
            <a:r>
              <a:rPr lang="fi-FI" sz="1800" b="0" dirty="0">
                <a:solidFill>
                  <a:srgbClr val="FF0000"/>
                </a:solidFill>
                <a:sym typeface="Symbol" panose="05050102010706020507" pitchFamily="18" charset="2"/>
              </a:rPr>
              <a:t>m</a:t>
            </a:r>
            <a:r>
              <a:rPr lang="fi-FI" sz="1800" b="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r>
              <a:rPr lang="fi-FI" sz="1800" b="0" dirty="0">
                <a:solidFill>
                  <a:srgbClr val="FF0000"/>
                </a:solidFill>
                <a:sym typeface="Symbol" panose="05050102010706020507" pitchFamily="18" charset="2"/>
              </a:rPr>
              <a:t>/hm</a:t>
            </a:r>
            <a:r>
              <a:rPr lang="fi-FI" sz="1800" b="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</a:p>
          <a:p>
            <a:endParaRPr lang="en-GB" sz="14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25651" y="3509764"/>
            <a:ext cx="4550037" cy="19299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vert="horz" lIns="36000" tIns="36000" rIns="36000" bIns="3600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smtClean="0"/>
              <a:t>NFPA 92 (2012):</a:t>
            </a:r>
          </a:p>
          <a:p>
            <a:r>
              <a:rPr lang="fi-FI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r>
              <a:rPr lang="fi-FI" b="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Very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i-FI" b="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loose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 </a:t>
            </a:r>
            <a:r>
              <a:rPr lang="fi-FI" b="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fi-FI" b="0" baseline="-25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leak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fi-FI" b="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fi-FI" b="0" baseline="-25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env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= 12 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10</a:t>
            </a:r>
            <a:r>
              <a:rPr lang="fi-FI" b="0" baseline="30000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-4</a:t>
            </a:r>
          </a:p>
          <a:p>
            <a:r>
              <a:rPr lang="fi-FI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r>
              <a:rPr lang="fi-FI" b="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Loose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 </a:t>
            </a:r>
            <a:r>
              <a:rPr lang="fi-FI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	</a:t>
            </a:r>
            <a:r>
              <a:rPr lang="fi-FI" b="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fi-FI" b="0" baseline="-250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leak</a:t>
            </a:r>
            <a:r>
              <a:rPr lang="fi-FI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fi-FI" b="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fi-FI" b="0" baseline="-250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env</a:t>
            </a:r>
            <a:r>
              <a:rPr lang="fi-FI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= 3.5 </a:t>
            </a:r>
            <a:r>
              <a:rPr lang="fi-FI" b="0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10</a:t>
            </a:r>
            <a:r>
              <a:rPr lang="fi-FI" b="0" baseline="30000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-4</a:t>
            </a:r>
          </a:p>
          <a:p>
            <a:r>
              <a:rPr lang="fi-FI" b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r>
              <a:rPr lang="fi-FI" b="0" dirty="0" err="1" smtClean="0">
                <a:solidFill>
                  <a:srgbClr val="00B050"/>
                </a:solidFill>
              </a:rPr>
              <a:t>Average</a:t>
            </a:r>
            <a:r>
              <a:rPr lang="fi-FI" b="0" dirty="0" smtClean="0">
                <a:solidFill>
                  <a:srgbClr val="00B050"/>
                </a:solidFill>
              </a:rPr>
              <a:t>: 	</a:t>
            </a:r>
            <a:r>
              <a:rPr lang="fi-FI" b="0" i="1" dirty="0" err="1" smtClean="0">
                <a:solidFill>
                  <a:srgbClr val="00B050"/>
                </a:solidFill>
              </a:rPr>
              <a:t>A</a:t>
            </a:r>
            <a:r>
              <a:rPr lang="fi-FI" b="0" baseline="-25000" dirty="0" err="1" smtClean="0">
                <a:solidFill>
                  <a:srgbClr val="00B050"/>
                </a:solidFill>
              </a:rPr>
              <a:t>leak</a:t>
            </a:r>
            <a:r>
              <a:rPr lang="fi-FI" b="0" dirty="0" smtClean="0">
                <a:solidFill>
                  <a:srgbClr val="00B050"/>
                </a:solidFill>
              </a:rPr>
              <a:t>/</a:t>
            </a:r>
            <a:r>
              <a:rPr lang="fi-FI" b="0" i="1" dirty="0" err="1" smtClean="0">
                <a:solidFill>
                  <a:srgbClr val="00B050"/>
                </a:solidFill>
              </a:rPr>
              <a:t>A</a:t>
            </a:r>
            <a:r>
              <a:rPr lang="fi-FI" b="0" baseline="-25000" dirty="0" err="1" smtClean="0">
                <a:solidFill>
                  <a:srgbClr val="00B050"/>
                </a:solidFill>
              </a:rPr>
              <a:t>env</a:t>
            </a:r>
            <a:r>
              <a:rPr lang="fi-FI" b="0" dirty="0" smtClean="0">
                <a:solidFill>
                  <a:srgbClr val="00B050"/>
                </a:solidFill>
              </a:rPr>
              <a:t> </a:t>
            </a:r>
            <a:r>
              <a:rPr lang="fi-FI" b="0" dirty="0">
                <a:solidFill>
                  <a:srgbClr val="00B050"/>
                </a:solidFill>
              </a:rPr>
              <a:t>= </a:t>
            </a:r>
            <a:r>
              <a:rPr lang="fi-FI" b="0" dirty="0" smtClean="0">
                <a:solidFill>
                  <a:srgbClr val="00B050"/>
                </a:solidFill>
              </a:rPr>
              <a:t>1.7 </a:t>
            </a:r>
            <a:r>
              <a:rPr lang="fi-FI" b="0" dirty="0">
                <a:solidFill>
                  <a:srgbClr val="00B050"/>
                </a:solidFill>
                <a:sym typeface="Symbol" panose="05050102010706020507" pitchFamily="18" charset="2"/>
              </a:rPr>
              <a:t>10</a:t>
            </a:r>
            <a:r>
              <a:rPr lang="fi-FI" b="0" baseline="30000" dirty="0">
                <a:solidFill>
                  <a:srgbClr val="00B050"/>
                </a:solidFill>
                <a:sym typeface="Symbol" panose="05050102010706020507" pitchFamily="18" charset="2"/>
              </a:rPr>
              <a:t>-4</a:t>
            </a:r>
          </a:p>
          <a:p>
            <a:r>
              <a:rPr lang="fi-FI" b="0" dirty="0" smtClean="0">
                <a:solidFill>
                  <a:srgbClr val="FF0000"/>
                </a:solidFill>
              </a:rPr>
              <a:t>	</a:t>
            </a:r>
            <a:r>
              <a:rPr lang="fi-FI" b="0" dirty="0" err="1" smtClean="0">
                <a:solidFill>
                  <a:srgbClr val="FF0000"/>
                </a:solidFill>
              </a:rPr>
              <a:t>Tight</a:t>
            </a:r>
            <a:r>
              <a:rPr lang="fi-FI" b="0" dirty="0">
                <a:solidFill>
                  <a:srgbClr val="FF0000"/>
                </a:solidFill>
              </a:rPr>
              <a:t>: </a:t>
            </a:r>
            <a:r>
              <a:rPr lang="fi-FI" b="0" dirty="0" smtClean="0">
                <a:solidFill>
                  <a:srgbClr val="FF0000"/>
                </a:solidFill>
              </a:rPr>
              <a:t>		</a:t>
            </a:r>
            <a:r>
              <a:rPr lang="fi-FI" b="0" i="1" dirty="0" err="1" smtClean="0">
                <a:solidFill>
                  <a:srgbClr val="FF0000"/>
                </a:solidFill>
              </a:rPr>
              <a:t>A</a:t>
            </a:r>
            <a:r>
              <a:rPr lang="fi-FI" b="0" baseline="-25000" dirty="0" err="1" smtClean="0">
                <a:solidFill>
                  <a:srgbClr val="FF0000"/>
                </a:solidFill>
              </a:rPr>
              <a:t>leak</a:t>
            </a:r>
            <a:r>
              <a:rPr lang="fi-FI" b="0" dirty="0" smtClean="0">
                <a:solidFill>
                  <a:srgbClr val="FF0000"/>
                </a:solidFill>
              </a:rPr>
              <a:t>/</a:t>
            </a:r>
            <a:r>
              <a:rPr lang="fi-FI" b="0" i="1" dirty="0" err="1" smtClean="0">
                <a:solidFill>
                  <a:srgbClr val="FF0000"/>
                </a:solidFill>
              </a:rPr>
              <a:t>A</a:t>
            </a:r>
            <a:r>
              <a:rPr lang="fi-FI" b="0" baseline="-25000" dirty="0" err="1" smtClean="0">
                <a:solidFill>
                  <a:srgbClr val="FF0000"/>
                </a:solidFill>
              </a:rPr>
              <a:t>env</a:t>
            </a:r>
            <a:r>
              <a:rPr lang="fi-FI" b="0" dirty="0" smtClean="0">
                <a:solidFill>
                  <a:srgbClr val="FF0000"/>
                </a:solidFill>
              </a:rPr>
              <a:t> </a:t>
            </a:r>
            <a:r>
              <a:rPr lang="fi-FI" b="0" dirty="0">
                <a:solidFill>
                  <a:srgbClr val="FF0000"/>
                </a:solidFill>
              </a:rPr>
              <a:t>= 0.50 </a:t>
            </a:r>
            <a:r>
              <a:rPr lang="fi-FI" b="0" dirty="0">
                <a:solidFill>
                  <a:srgbClr val="FF0000"/>
                </a:solidFill>
                <a:sym typeface="Symbol" panose="05050102010706020507" pitchFamily="18" charset="2"/>
              </a:rPr>
              <a:t>10</a:t>
            </a:r>
            <a:r>
              <a:rPr lang="fi-FI" b="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-4</a:t>
            </a:r>
          </a:p>
          <a:p>
            <a:r>
              <a:rPr lang="fi-FI" dirty="0" smtClean="0"/>
              <a:t>		</a:t>
            </a:r>
            <a:endParaRPr lang="fi-FI" b="0" baseline="30000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27984" y="1792468"/>
            <a:ext cx="576064" cy="432048"/>
          </a:xfrm>
          <a:prstGeom prst="ellipse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4" y="4976706"/>
            <a:ext cx="2923096" cy="6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Ventilation</a:t>
            </a:r>
            <a:r>
              <a:rPr lang="fi-FI" dirty="0" smtClean="0"/>
              <a:t> </a:t>
            </a:r>
            <a:r>
              <a:rPr lang="fi-FI" dirty="0" err="1" smtClean="0"/>
              <a:t>configurations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929214"/>
            <a:ext cx="7911434" cy="26564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55576" y="1487679"/>
            <a:ext cx="7416824" cy="883069"/>
          </a:xfrm>
          <a:prstGeom prst="rect">
            <a:avLst/>
          </a:prstGeom>
          <a:ln>
            <a:noFill/>
          </a:ln>
        </p:spPr>
        <p:txBody>
          <a:bodyPr vert="horz" lIns="108000" tIns="72000" rIns="108000" bIns="10800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000" dirty="0" smtClean="0">
                <a:solidFill>
                  <a:schemeClr val="tx2">
                    <a:lumMod val="75000"/>
                  </a:schemeClr>
                </a:solidFill>
              </a:rPr>
              <a:t>CLOSED                          OPEN                                NORMAL</a:t>
            </a:r>
          </a:p>
        </p:txBody>
      </p:sp>
    </p:spTree>
    <p:extLst>
      <p:ext uri="{BB962C8B-B14F-4D97-AF65-F5344CB8AC3E}">
        <p14:creationId xmlns:p14="http://schemas.microsoft.com/office/powerpoint/2010/main" val="28644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3513" y="4701765"/>
            <a:ext cx="8496944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Fire</a:t>
            </a:r>
            <a:r>
              <a:rPr lang="fi-FI" dirty="0" smtClean="0"/>
              <a:t> </a:t>
            </a:r>
            <a:r>
              <a:rPr lang="fi-FI" dirty="0" err="1" smtClean="0"/>
              <a:t>loads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985292"/>
            <a:ext cx="4588642" cy="3612402"/>
          </a:xfrm>
        </p:spPr>
        <p:txBody>
          <a:bodyPr/>
          <a:lstStyle/>
          <a:p>
            <a:r>
              <a:rPr lang="fi-FI" sz="2000" dirty="0" smtClean="0"/>
              <a:t>Group 1 (10 </a:t>
            </a:r>
            <a:r>
              <a:rPr lang="fi-FI" sz="2000" dirty="0" err="1" smtClean="0"/>
              <a:t>tests</a:t>
            </a:r>
            <a:r>
              <a:rPr lang="fi-FI" sz="2000" dirty="0" smtClean="0"/>
              <a:t>)</a:t>
            </a:r>
          </a:p>
          <a:p>
            <a:r>
              <a:rPr lang="fi-FI" sz="2000" b="0" dirty="0" smtClean="0"/>
              <a:t>	3 L n-</a:t>
            </a:r>
            <a:r>
              <a:rPr lang="fi-FI" sz="2000" b="0" dirty="0" err="1" smtClean="0"/>
              <a:t>heptane</a:t>
            </a:r>
            <a:r>
              <a:rPr lang="fi-FI" sz="2000" b="0" dirty="0" smtClean="0"/>
              <a:t> </a:t>
            </a:r>
          </a:p>
          <a:p>
            <a:r>
              <a:rPr lang="fi-FI" sz="2000" b="0" dirty="0"/>
              <a:t>	</a:t>
            </a:r>
            <a:r>
              <a:rPr lang="fi-FI" sz="2000" b="0" dirty="0" smtClean="0"/>
              <a:t>0.7 m x 0.7 m </a:t>
            </a:r>
            <a:r>
              <a:rPr lang="fi-FI" sz="2000" b="0" dirty="0" err="1" smtClean="0"/>
              <a:t>pool</a:t>
            </a:r>
            <a:endParaRPr lang="fi-FI" sz="2000" b="0" dirty="0" smtClean="0"/>
          </a:p>
          <a:p>
            <a:r>
              <a:rPr lang="fi-FI" sz="2000" dirty="0"/>
              <a:t>Group 2 (3 </a:t>
            </a:r>
            <a:r>
              <a:rPr lang="fi-FI" sz="2000" dirty="0" err="1"/>
              <a:t>tests</a:t>
            </a:r>
            <a:r>
              <a:rPr lang="fi-FI" sz="2000" dirty="0"/>
              <a:t>)</a:t>
            </a:r>
          </a:p>
          <a:p>
            <a:r>
              <a:rPr lang="fi-FI" sz="2000" b="0" dirty="0" smtClean="0"/>
              <a:t>	PUF </a:t>
            </a:r>
            <a:r>
              <a:rPr lang="fi-FI" sz="2000" b="0" dirty="0" err="1"/>
              <a:t>matress</a:t>
            </a:r>
            <a:r>
              <a:rPr lang="fi-FI" sz="2000" b="0" dirty="0"/>
              <a:t> of </a:t>
            </a:r>
            <a:r>
              <a:rPr lang="fi-FI" sz="2000" b="0" dirty="0" err="1"/>
              <a:t>about</a:t>
            </a:r>
            <a:r>
              <a:rPr lang="fi-FI" sz="2000" b="0" dirty="0"/>
              <a:t> 3 kg</a:t>
            </a:r>
          </a:p>
          <a:p>
            <a:r>
              <a:rPr lang="fi-FI" sz="2000" dirty="0"/>
              <a:t>Both </a:t>
            </a:r>
            <a:r>
              <a:rPr lang="fi-FI" sz="2000" dirty="0" err="1" smtClean="0"/>
              <a:t>fires</a:t>
            </a:r>
            <a:r>
              <a:rPr lang="fi-FI" sz="2000" dirty="0" smtClean="0"/>
              <a:t> </a:t>
            </a:r>
            <a:r>
              <a:rPr lang="fi-FI" sz="2000" dirty="0" err="1" smtClean="0"/>
              <a:t>were</a:t>
            </a:r>
            <a:r>
              <a:rPr lang="fi-FI" sz="2000" dirty="0" smtClean="0"/>
              <a:t> </a:t>
            </a:r>
            <a:r>
              <a:rPr lang="fi-FI" sz="2000" dirty="0" err="1" smtClean="0"/>
              <a:t>ultrafast</a:t>
            </a:r>
            <a:r>
              <a:rPr lang="fi-FI" sz="2000" b="0" dirty="0" smtClean="0"/>
              <a:t> (</a:t>
            </a:r>
            <a:r>
              <a:rPr lang="fi-FI" sz="2000" b="0" i="1" dirty="0" err="1" smtClean="0"/>
              <a:t>t</a:t>
            </a:r>
            <a:r>
              <a:rPr lang="fi-FI" sz="2000" b="0" baseline="-25000" dirty="0" err="1" smtClean="0"/>
              <a:t>g</a:t>
            </a:r>
            <a:r>
              <a:rPr lang="fi-FI" sz="2000" b="0" dirty="0" smtClean="0"/>
              <a:t> &lt; 75 s)</a:t>
            </a:r>
            <a:r>
              <a:rPr lang="fi-FI" sz="2000" dirty="0" smtClean="0"/>
              <a:t/>
            </a:r>
            <a:br>
              <a:rPr lang="fi-FI" sz="2000" dirty="0" smtClean="0"/>
            </a:br>
            <a:endParaRPr lang="fi-FI" sz="2000" dirty="0" smtClean="0"/>
          </a:p>
          <a:p>
            <a:endParaRPr lang="fi-FI" sz="2000" baseline="30000" dirty="0"/>
          </a:p>
          <a:p>
            <a:endParaRPr lang="fi-FI" sz="2000" baseline="30000" dirty="0" smtClean="0"/>
          </a:p>
          <a:p>
            <a:endParaRPr lang="fi-FI" sz="2000" baseline="30000" dirty="0"/>
          </a:p>
          <a:p>
            <a:endParaRPr lang="fi-FI" sz="2000" baseline="30000" dirty="0" smtClean="0"/>
          </a:p>
          <a:p>
            <a:endParaRPr lang="fi-FI" sz="2000" baseline="30000" dirty="0"/>
          </a:p>
          <a:p>
            <a:endParaRPr lang="fi-FI" sz="2000" baseline="30000" dirty="0" smtClean="0"/>
          </a:p>
          <a:p>
            <a:endParaRPr lang="fi-FI" sz="2000" baseline="30000" dirty="0"/>
          </a:p>
          <a:p>
            <a:endParaRPr lang="fi-FI" sz="2000" baseline="30000" dirty="0" smtClean="0"/>
          </a:p>
          <a:p>
            <a:endParaRPr lang="fi-FI" sz="2000" baseline="30000" dirty="0"/>
          </a:p>
          <a:p>
            <a:endParaRPr lang="fi-FI" sz="2000" baseline="30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342730"/>
            <a:ext cx="2517317" cy="18910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63" y="3448804"/>
            <a:ext cx="2627367" cy="178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22"/>
          <a:stretch/>
        </p:blipFill>
        <p:spPr>
          <a:xfrm>
            <a:off x="5032350" y="0"/>
            <a:ext cx="4111651" cy="2988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50" y="2973900"/>
            <a:ext cx="4111650" cy="27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5095" y="4375027"/>
            <a:ext cx="8785744" cy="1239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744" y="265113"/>
            <a:ext cx="8496945" cy="996498"/>
          </a:xfrm>
        </p:spPr>
        <p:txBody>
          <a:bodyPr/>
          <a:lstStyle/>
          <a:p>
            <a:r>
              <a:rPr lang="fi-FI" dirty="0" err="1" smtClean="0"/>
              <a:t>Measurements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12" y="39835"/>
            <a:ext cx="3774523" cy="566178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13159" y="1718024"/>
            <a:ext cx="1512168" cy="624139"/>
          </a:xfrm>
          <a:prstGeom prst="wedgeEllipseCallout">
            <a:avLst>
              <a:gd name="adj1" fmla="val 199882"/>
              <a:gd name="adj2" fmla="val -64632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M</a:t>
            </a:r>
            <a:r>
              <a:rPr lang="fi-FI" sz="2000" baseline="-25000" dirty="0" err="1" smtClean="0">
                <a:ln w="0"/>
                <a:solidFill>
                  <a:schemeClr val="tx1"/>
                </a:solidFill>
              </a:rPr>
              <a:t>fuel</a:t>
            </a:r>
            <a:endParaRPr lang="en-GB" sz="2000" baseline="-25000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6848691" y="554490"/>
            <a:ext cx="1687776" cy="954394"/>
          </a:xfrm>
          <a:prstGeom prst="wedgeEllipseCallout">
            <a:avLst>
              <a:gd name="adj1" fmla="val -97394"/>
              <a:gd name="adj2" fmla="val 145054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T</a:t>
            </a:r>
            <a:r>
              <a:rPr lang="fi-FI" sz="2000" baseline="-25000" dirty="0" err="1" smtClean="0">
                <a:ln w="0"/>
                <a:solidFill>
                  <a:schemeClr val="tx1"/>
                </a:solidFill>
              </a:rPr>
              <a:t>gas</a:t>
            </a:r>
            <a:r>
              <a:rPr lang="fi-FI" sz="2000" dirty="0" smtClean="0">
                <a:ln w="0"/>
                <a:solidFill>
                  <a:schemeClr val="tx1"/>
                </a:solidFill>
              </a:rPr>
              <a:t> (x 5)</a:t>
            </a:r>
            <a:endParaRPr lang="en-GB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844203" y="3615476"/>
            <a:ext cx="1687776" cy="789377"/>
          </a:xfrm>
          <a:prstGeom prst="wedgeEllipseCallout">
            <a:avLst>
              <a:gd name="adj1" fmla="val 165820"/>
              <a:gd name="adj2" fmla="val 31928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T</a:t>
            </a:r>
            <a:r>
              <a:rPr lang="fi-FI" sz="2000" baseline="-25000" dirty="0" err="1" smtClean="0">
                <a:ln w="0"/>
                <a:solidFill>
                  <a:schemeClr val="tx1"/>
                </a:solidFill>
              </a:rPr>
              <a:t>gas</a:t>
            </a:r>
            <a:r>
              <a:rPr lang="fi-FI" sz="2000" dirty="0" smtClean="0">
                <a:ln w="0"/>
                <a:solidFill>
                  <a:schemeClr val="tx1"/>
                </a:solidFill>
              </a:rPr>
              <a:t> (x 5)</a:t>
            </a:r>
            <a:endParaRPr lang="en-GB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 rot="20700000">
            <a:off x="7276298" y="1626988"/>
            <a:ext cx="1687776" cy="954394"/>
          </a:xfrm>
          <a:prstGeom prst="wedgeEllipseCallout">
            <a:avLst>
              <a:gd name="adj1" fmla="val -132431"/>
              <a:gd name="adj2" fmla="val -12383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smtClean="0">
                <a:ln w="0"/>
                <a:solidFill>
                  <a:schemeClr val="tx1"/>
                </a:solidFill>
              </a:rPr>
              <a:t>O</a:t>
            </a:r>
            <a:r>
              <a:rPr lang="fi-FI" sz="2000" baseline="-25000" dirty="0" smtClean="0">
                <a:ln w="0"/>
                <a:solidFill>
                  <a:schemeClr val="tx1"/>
                </a:solidFill>
              </a:rPr>
              <a:t>2</a:t>
            </a:r>
            <a:r>
              <a:rPr lang="fi-FI" sz="2000" dirty="0" smtClean="0">
                <a:ln w="0"/>
                <a:solidFill>
                  <a:schemeClr val="tx1"/>
                </a:solidFill>
              </a:rPr>
              <a:t>, CO</a:t>
            </a:r>
            <a:r>
              <a:rPr lang="fi-FI" sz="2000" baseline="-25000" dirty="0" smtClean="0">
                <a:ln w="0"/>
                <a:solidFill>
                  <a:schemeClr val="tx1"/>
                </a:solidFill>
              </a:rPr>
              <a:t>2</a:t>
            </a:r>
            <a:r>
              <a:rPr lang="fi-FI" sz="2000" dirty="0" smtClean="0">
                <a:ln w="0"/>
                <a:solidFill>
                  <a:schemeClr val="tx1"/>
                </a:solidFill>
              </a:rPr>
              <a:t>, CO</a:t>
            </a:r>
            <a:endParaRPr lang="en-GB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2022907" y="769267"/>
            <a:ext cx="1808982" cy="739617"/>
          </a:xfrm>
          <a:prstGeom prst="wedgeEllipseCallout">
            <a:avLst>
              <a:gd name="adj1" fmla="val 101848"/>
              <a:gd name="adj2" fmla="val 284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Pressure</a:t>
            </a:r>
            <a:endParaRPr lang="en-GB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904310" y="4673797"/>
            <a:ext cx="1808982" cy="693514"/>
          </a:xfrm>
          <a:prstGeom prst="wedgeEllipseCallout">
            <a:avLst>
              <a:gd name="adj1" fmla="val 138496"/>
              <a:gd name="adj2" fmla="val -76817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Pressure</a:t>
            </a:r>
            <a:endParaRPr lang="en-GB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1655292" y="2888079"/>
            <a:ext cx="1618681" cy="727397"/>
          </a:xfrm>
          <a:prstGeom prst="wedgeEllipseCallout">
            <a:avLst>
              <a:gd name="adj1" fmla="val 95671"/>
              <a:gd name="adj2" fmla="val -141023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Exhaust</a:t>
            </a:r>
            <a:endParaRPr lang="en-GB" sz="2000" baseline="-250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7198835" y="3785925"/>
            <a:ext cx="1618681" cy="727397"/>
          </a:xfrm>
          <a:prstGeom prst="wedgeEllipseCallout">
            <a:avLst>
              <a:gd name="adj1" fmla="val -112402"/>
              <a:gd name="adj2" fmla="val -133690"/>
            </a:avLst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ln w="0"/>
                <a:solidFill>
                  <a:schemeClr val="tx1"/>
                </a:solidFill>
              </a:rPr>
              <a:t>Exhaust</a:t>
            </a:r>
            <a:endParaRPr lang="en-GB" sz="2000" baseline="-25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Aalto University">
  <a:themeElements>
    <a:clrScheme name="Aalto-yliopisto">
      <a:dk1>
        <a:sysClr val="windowText" lastClr="000000"/>
      </a:dk1>
      <a:lt1>
        <a:sysClr val="window" lastClr="FFFFFF"/>
      </a:lt1>
      <a:dk2>
        <a:srgbClr val="005EB8"/>
      </a:dk2>
      <a:lt2>
        <a:srgbClr val="8C857B"/>
      </a:lt2>
      <a:accent1>
        <a:srgbClr val="FFCD00"/>
      </a:accent1>
      <a:accent2>
        <a:srgbClr val="EF3340"/>
      </a:accent2>
      <a:accent3>
        <a:srgbClr val="005EB8"/>
      </a:accent3>
      <a:accent4>
        <a:srgbClr val="8C857B"/>
      </a:accent4>
      <a:accent5>
        <a:srgbClr val="7D55C7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bg1">
              <a:lumMod val="50000"/>
            </a:schemeClr>
          </a:solidFill>
        </a:ln>
        <a:effectLst/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DFF5384-7925-49C9-826D-99D946B8D539}" vid="{3183760B-E33B-4B04-9A52-658182C5CADE}"/>
    </a:ext>
  </a:extLst>
</a:theme>
</file>

<file path=ppt/theme/theme2.xml><?xml version="1.0" encoding="utf-8"?>
<a:theme xmlns:a="http://schemas.openxmlformats.org/drawingml/2006/main" name="ENG_EN">
  <a:themeElements>
    <a:clrScheme name="Aalto ENG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BB16A3"/>
      </a:accent1>
      <a:accent2>
        <a:srgbClr val="EF3340"/>
      </a:accent2>
      <a:accent3>
        <a:srgbClr val="005EB8"/>
      </a:accent3>
      <a:accent4>
        <a:srgbClr val="00965E"/>
      </a:accent4>
      <a:accent5>
        <a:srgbClr val="FFA300"/>
      </a:accent5>
      <a:accent6>
        <a:srgbClr val="FF671F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AALTO_EN</Template>
  <TotalTime>0</TotalTime>
  <Words>184</Words>
  <Application>Microsoft Office PowerPoint</Application>
  <PresentationFormat>On-screen Show (16:10)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MS PGothic</vt:lpstr>
      <vt:lpstr>MS PGothic</vt:lpstr>
      <vt:lpstr>Arial</vt:lpstr>
      <vt:lpstr>Calibri</vt:lpstr>
      <vt:lpstr>Courier New</vt:lpstr>
      <vt:lpstr>Georgia</vt:lpstr>
      <vt:lpstr>Lucida Grande</vt:lpstr>
      <vt:lpstr>Symbol</vt:lpstr>
      <vt:lpstr>ヒラギノ角ゴ Pro W3</vt:lpstr>
      <vt:lpstr>Aalto University</vt:lpstr>
      <vt:lpstr>ENG_EN</vt:lpstr>
      <vt:lpstr>Fire Modelling of Energy-Efficient Apartment Buildings  – Consideration of air-tightness and mechanical ventilation</vt:lpstr>
      <vt:lpstr>Background</vt:lpstr>
      <vt:lpstr>The project</vt:lpstr>
      <vt:lpstr>Fire experiments</vt:lpstr>
      <vt:lpstr>Air tightness measurements</vt:lpstr>
      <vt:lpstr>Results of the air-tightness</vt:lpstr>
      <vt:lpstr>Ventilation configurations</vt:lpstr>
      <vt:lpstr>Fire loads</vt:lpstr>
      <vt:lpstr>Measurements</vt:lpstr>
      <vt:lpstr>PowerPoint Presentation</vt:lpstr>
      <vt:lpstr>Gas temperatures</vt:lpstr>
      <vt:lpstr>Gas pressure</vt:lpstr>
      <vt:lpstr>Flow speed in exhaust duct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2015-05-06T10:32:32Z</dcterms:created>
  <dcterms:modified xsi:type="dcterms:W3CDTF">2016-11-12T18:42:32Z</dcterms:modified>
</cp:coreProperties>
</file>